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60" r:id="rId4"/>
    <p:sldId id="257" r:id="rId5"/>
    <p:sldId id="264" r:id="rId6"/>
    <p:sldId id="273" r:id="rId7"/>
    <p:sldId id="265" r:id="rId8"/>
    <p:sldId id="266" r:id="rId9"/>
    <p:sldId id="267" r:id="rId10"/>
    <p:sldId id="275" r:id="rId11"/>
    <p:sldId id="276" r:id="rId12"/>
    <p:sldId id="277" r:id="rId13"/>
    <p:sldId id="278" r:id="rId14"/>
    <p:sldId id="279" r:id="rId15"/>
    <p:sldId id="280" r:id="rId16"/>
    <p:sldId id="282" r:id="rId17"/>
    <p:sldId id="281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296">
          <p15:clr>
            <a:srgbClr val="A4A3A4"/>
          </p15:clr>
        </p15:guide>
        <p15:guide id="4" orient="horz" pos="412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jezx4nj8AAnaQk+uL8tG6AQATT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4" d="100"/>
          <a:sy n="164" d="100"/>
        </p:scale>
        <p:origin x="2364" y="168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프레젠테이션을 통해 참가자가 얻는 혜택: 성인 학습자는 주제가 얼마나 중요한지 또는 왜 중요한지를 알면 주제에 더 관심을 가집니다.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발표자의 주제에 대한 전문 지식 수준: 해당 분야에 대한 자격을 간단히 설명하거나 참가자가 발표자의 발표를 들어야 하는 이유를 설명합니다.</a:t>
            </a:r>
            <a:endParaRPr/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2557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프레젠테이션을 통해 참가자가 얻는 혜택: 성인 학습자는 주제가 얼마나 중요한지 또는 왜 중요한지를 알면 주제에 더 관심을 가집니다.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발표자의 주제에 대한 전문 지식 수준: 해당 분야에 대한 자격을 간단히 설명하거나 참가자가 발표자의 발표를 들어야 하는 이유를 설명합니다.</a:t>
            </a:r>
            <a:endParaRPr/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3997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프레젠테이션을 통해 참가자가 얻는 혜택: 성인 학습자는 주제가 얼마나 중요한지 또는 왜 중요한지를 알면 주제에 더 관심을 가집니다.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발표자의 주제에 대한 전문 지식 수준: 해당 분야에 대한 자격을 간단히 설명하거나 참가자가 발표자의 발표를 들어야 하는 이유를 설명합니다.</a:t>
            </a:r>
            <a:endParaRPr/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8544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프레젠테이션을 통해 참가자가 얻는 혜택: 성인 학습자는 주제가 얼마나 중요한지 또는 왜 중요한지를 알면 주제에 더 관심을 가집니다.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발표자의 주제에 대한 전문 지식 수준: 해당 분야에 대한 자격을 간단히 설명하거나 참가자가 발표자의 발표를 들어야 하는 이유를 설명합니다.</a:t>
            </a:r>
            <a:endParaRPr/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8824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프레젠테이션을 통해 참가자가 얻는 혜택: 성인 학습자는 주제가 얼마나 중요한지 또는 왜 중요한지를 알면 주제에 더 관심을 가집니다.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발표자의 주제에 대한 전문 지식 수준: 해당 분야에 대한 자격을 간단히 설명하거나 참가자가 발표자의 발표를 들어야 하는 이유를 설명합니다.</a:t>
            </a:r>
            <a:endParaRPr/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0066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프레젠테이션을 통해 참가자가 얻는 혜택: 성인 학습자는 주제가 얼마나 중요한지 또는 왜 중요한지를 알면 주제에 더 관심을 가집니다.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발표자의 주제에 대한 전문 지식 수준: 해당 분야에 대한 자격을 간단히 설명하거나 참가자가 발표자의 발표를 들어야 하는 이유를 설명합니다.</a:t>
            </a:r>
            <a:endParaRPr/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0301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프레젠테이션을 통해 참가자가 얻는 혜택: 성인 학습자는 주제가 얼마나 중요한지 또는 왜 중요한지를 알면 주제에 더 관심을 가집니다.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발표자의 주제에 대한 전문 지식 수준: 해당 분야에 대한 자격을 간단히 설명하거나 참가자가 발표자의 발표를 들어야 하는 이유를 설명합니다.</a:t>
            </a:r>
            <a:endParaRPr/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7230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프레젠테이션을 통해 참가자가 얻는 혜택: 성인 학습자는 주제가 얼마나 중요한지 또는 왜 중요한지를 알면 주제에 더 관심을 가집니다.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발표자의 주제에 대한 전문 지식 수준: 해당 분야에 대한 자격을 간단히 설명하거나 참가자가 발표자의 발표를 들어야 하는 이유를 설명합니다.</a:t>
            </a:r>
            <a:endParaRPr/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9056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프레젠테이션을 통해 참가자가 얻는 혜택: 성인 학습자는 주제가 얼마나 중요한지 또는 왜 중요한지를 알면 주제에 더 관심을 가집니다.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발표자의 주제에 대한 전문 지식 수준: 해당 분야에 대한 자격을 간단히 설명하거나 참가자가 발표자의 발표를 들어야 하는 이유를 설명합니다.</a:t>
            </a:r>
            <a:endParaRPr/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2311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프레젠테이션을 통해 참가자가 얻는 혜택: 성인 학습자는 주제가 얼마나 중요한지 또는 왜 중요한지를 알면 주제에 더 관심을 가집니다.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발표자의 주제에 대한 전문 지식 수준: 해당 분야에 대한 자격을 간단히 설명하거나 참가자가 발표자의 발표를 들어야 하는 이유를 설명합니다.</a:t>
            </a:r>
            <a:endParaRPr/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83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프레젠테이션을 통해 참가자가 얻는 혜택: 성인 학습자는 주제가 얼마나 중요한지 또는 왜 중요한지를 알면 주제에 더 관심을 가집니다.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발표자의 주제에 대한 전문 지식 수준: 해당 분야에 대한 자격을 간단히 설명하거나 참가자가 발표자의 발표를 들어야 하는 이유를 설명합니다.</a:t>
            </a:r>
            <a:endParaRPr/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프레젠테이션을 통해 참가자가 얻는 혜택: 성인 학습자는 주제가 얼마나 중요한지 또는 왜 중요한지를 알면 주제에 더 관심을 가집니다.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발표자의 주제에 대한 전문 지식 수준: 해당 분야에 대한 자격을 간단히 설명하거나 참가자가 발표자의 발표를 들어야 하는 이유를 설명합니다.</a:t>
            </a:r>
            <a:endParaRPr/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95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프레젠테이션을 통해 참가자가 얻는 혜택: 성인 학습자는 주제가 얼마나 중요한지 또는 왜 중요한지를 알면 주제에 더 관심을 가집니다.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발표자의 주제에 대한 전문 지식 수준: 해당 분야에 대한 자격을 간단히 설명하거나 참가자가 발표자의 발표를 들어야 하는 이유를 설명합니다.</a:t>
            </a:r>
            <a:endParaRPr/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8805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프레젠테이션을 통해 참가자가 얻는 혜택: 성인 학습자는 주제가 얼마나 중요한지 또는 왜 중요한지를 알면 주제에 더 관심을 가집니다.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발표자의 주제에 대한 전문 지식 수준: 해당 분야에 대한 자격을 간단히 설명하거나 참가자가 발표자의 발표를 들어야 하는 이유를 설명합니다.</a:t>
            </a:r>
            <a:endParaRPr/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51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프레젠테이션을 통해 참가자가 얻는 혜택: 성인 학습자는 주제가 얼마나 중요한지 또는 왜 중요한지를 알면 주제에 더 관심을 가집니다.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발표자의 주제에 대한 전문 지식 수준: 해당 분야에 대한 자격을 간단히 설명하거나 참가자가 발표자의 발표를 들어야 하는 이유를 설명합니다.</a:t>
            </a:r>
            <a:endParaRPr/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3753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프레젠테이션을 통해 참가자가 얻는 혜택: 성인 학습자는 주제가 얼마나 중요한지 또는 왜 중요한지를 알면 주제에 더 관심을 가집니다.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발표자의 주제에 대한 전문 지식 수준: 해당 분야에 대한 자격을 간단히 설명하거나 참가자가 발표자의 발표를 들어야 하는 이유를 설명합니다.</a:t>
            </a:r>
            <a:endParaRPr/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451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10"/>
          <p:cNvSpPr/>
          <p:nvPr/>
        </p:nvSpPr>
        <p:spPr>
          <a:xfrm rot="10800000" flipH="1">
            <a:off x="7213577" y="3810001"/>
            <a:ext cx="4978425" cy="910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10"/>
          <p:cNvSpPr/>
          <p:nvPr/>
        </p:nvSpPr>
        <p:spPr>
          <a:xfrm rot="10800000" flipH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32;p10"/>
          <p:cNvSpPr/>
          <p:nvPr/>
        </p:nvSpPr>
        <p:spPr>
          <a:xfrm rot="10800000" flipH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33;p10"/>
          <p:cNvSpPr/>
          <p:nvPr/>
        </p:nvSpPr>
        <p:spPr>
          <a:xfrm rot="10800000" flipH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10"/>
          <p:cNvSpPr/>
          <p:nvPr/>
        </p:nvSpPr>
        <p:spPr>
          <a:xfrm rot="10800000" flipH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35;p10"/>
          <p:cNvSpPr/>
          <p:nvPr/>
        </p:nvSpPr>
        <p:spPr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36;p10"/>
          <p:cNvSpPr/>
          <p:nvPr/>
        </p:nvSpPr>
        <p:spPr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" name="Google Shape;37;p10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38;p10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10"/>
          <p:cNvSpPr/>
          <p:nvPr/>
        </p:nvSpPr>
        <p:spPr>
          <a:xfrm rot="10800000" flipH="1">
            <a:off x="8552068" y="3643090"/>
            <a:ext cx="3639933" cy="248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40;p10"/>
          <p:cNvSpPr txBox="1"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ftr" idx="11"/>
          </p:nvPr>
        </p:nvSpPr>
        <p:spPr>
          <a:xfrm>
            <a:off x="7265116" y="4205288"/>
            <a:ext cx="172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A7B2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dt" idx="10"/>
          </p:nvPr>
        </p:nvSpPr>
        <p:spPr>
          <a:xfrm>
            <a:off x="9043832" y="4206240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A7B2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093451" y="1136"/>
            <a:ext cx="996949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 rot="5400000">
            <a:off x="3933444" y="-1074420"/>
            <a:ext cx="4325112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3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55600" algn="l">
              <a:spcBef>
                <a:spcPts val="300"/>
              </a:spcBef>
              <a:spcAft>
                <a:spcPts val="0"/>
              </a:spcAft>
              <a:buSzPts val="2000"/>
              <a:buChar char="●"/>
              <a:defRPr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ft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dt" idx="10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 rot="5400000">
            <a:off x="7588250" y="2597150"/>
            <a:ext cx="5448300" cy="2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 rot="5400000">
            <a:off x="2051050" y="-298450"/>
            <a:ext cx="5448300" cy="8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55600" algn="l">
              <a:spcBef>
                <a:spcPts val="300"/>
              </a:spcBef>
              <a:spcAft>
                <a:spcPts val="0"/>
              </a:spcAft>
              <a:buSzPts val="2000"/>
              <a:buChar char="●"/>
              <a:defRPr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ft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dt" idx="10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3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55600" algn="l">
              <a:spcBef>
                <a:spcPts val="300"/>
              </a:spcBef>
              <a:spcAft>
                <a:spcPts val="0"/>
              </a:spcAft>
              <a:buSzPts val="2000"/>
              <a:buChar char="●"/>
              <a:defRPr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dt" idx="10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algun Gothic"/>
              <a:buNone/>
              <a:defRPr sz="4300" b="1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2100"/>
              <a:buNone/>
              <a:defRPr sz="2100" b="0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ft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609600" y="2249425"/>
            <a:ext cx="5384800" cy="434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9250" algn="l">
              <a:spcBef>
                <a:spcPts val="300"/>
              </a:spcBef>
              <a:spcAft>
                <a:spcPts val="0"/>
              </a:spcAft>
              <a:buSzPts val="1900"/>
              <a:buChar char="▫"/>
              <a:defRPr sz="1900"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2"/>
          </p:nvPr>
        </p:nvSpPr>
        <p:spPr>
          <a:xfrm>
            <a:off x="6197600" y="2249425"/>
            <a:ext cx="5384800" cy="434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9250" algn="l">
              <a:spcBef>
                <a:spcPts val="300"/>
              </a:spcBef>
              <a:spcAft>
                <a:spcPts val="0"/>
              </a:spcAft>
              <a:buSzPts val="1900"/>
              <a:buChar char="▫"/>
              <a:defRPr sz="1900"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ft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Malgun Gothic"/>
              <a:buNone/>
              <a:defRPr sz="4000" b="0" i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prstGeom prst="rect">
            <a:avLst/>
          </a:prstGeom>
          <a:solidFill>
            <a:srgbClr val="9ED47A">
              <a:alpha val="24705"/>
            </a:srgbClr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900"/>
              <a:buNone/>
              <a:defRPr sz="1900" b="1">
                <a:solidFill>
                  <a:srgbClr val="414141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508000" y="2708519"/>
            <a:ext cx="5388864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algn="l">
              <a:spcBef>
                <a:spcPts val="3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3"/>
          </p:nvPr>
        </p:nvSpPr>
        <p:spPr>
          <a:xfrm>
            <a:off x="6294968" y="2244970"/>
            <a:ext cx="5389033" cy="457200"/>
          </a:xfrm>
          <a:prstGeom prst="rect">
            <a:avLst/>
          </a:prstGeom>
          <a:solidFill>
            <a:srgbClr val="9ED47A">
              <a:alpha val="24705"/>
            </a:srgbClr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900"/>
              <a:buNone/>
              <a:defRPr sz="1900" b="1">
                <a:solidFill>
                  <a:srgbClr val="414141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4"/>
          </p:nvPr>
        </p:nvSpPr>
        <p:spPr>
          <a:xfrm>
            <a:off x="6291073" y="2708519"/>
            <a:ext cx="5389033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algn="l">
              <a:spcBef>
                <a:spcPts val="3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Malgun Gothic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ft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dt" idx="10"/>
          </p:nvPr>
        </p:nvSpPr>
        <p:spPr>
          <a:xfrm>
            <a:off x="8778240" y="612648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어 있음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ft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dt" idx="10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203200" y="776287"/>
            <a:ext cx="6803136" cy="580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3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spcBef>
                <a:spcPts val="300"/>
              </a:spcBef>
              <a:spcAft>
                <a:spcPts val="0"/>
              </a:spcAft>
              <a:buSzPts val="2800"/>
              <a:buChar char="▫"/>
              <a:defRPr sz="2800"/>
            </a:lvl2pPr>
            <a:lvl3pPr marL="1371600" lvl="2" indent="-381000" algn="l">
              <a:spcBef>
                <a:spcPts val="300"/>
              </a:spcBef>
              <a:spcAft>
                <a:spcPts val="0"/>
              </a:spcAft>
              <a:buSzPts val="2400"/>
              <a:buChar char="●"/>
              <a:defRPr sz="2400"/>
            </a:lvl3pPr>
            <a:lvl4pPr marL="1828800" lvl="3" indent="-355600" algn="l">
              <a:spcBef>
                <a:spcPts val="3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spcBef>
                <a:spcPts val="300"/>
              </a:spcBef>
              <a:spcAft>
                <a:spcPts val="0"/>
              </a:spcAft>
              <a:buSzPts val="2000"/>
              <a:buChar char="●"/>
              <a:defRPr sz="2000"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dt" idx="10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 rot="-5400000">
            <a:off x="5304297" y="3058778"/>
            <a:ext cx="4681637" cy="78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 descr="이미지를 추가할 수 있는 빈 개체 틀입니다. 개체 틀을 클릭하고 추가할 이미지를 선택하세요."/>
          <p:cNvSpPr>
            <a:spLocks noGrp="1"/>
          </p:cNvSpPr>
          <p:nvPr>
            <p:ph type="pic" idx="2"/>
          </p:nvPr>
        </p:nvSpPr>
        <p:spPr>
          <a:xfrm>
            <a:off x="538228" y="1143000"/>
            <a:ext cx="6096000" cy="4572000"/>
          </a:xfrm>
          <a:prstGeom prst="rect">
            <a:avLst/>
          </a:prstGeom>
          <a:solidFill>
            <a:srgbClr val="EAEAEA"/>
          </a:solidFill>
          <a:ln w="508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31750" dir="4800000" algn="tl" rotWithShape="0">
              <a:srgbClr val="000000">
                <a:alpha val="24705"/>
              </a:srgbClr>
            </a:outerShdw>
          </a:effectLst>
        </p:spPr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8117924" y="3274309"/>
            <a:ext cx="3454400" cy="251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None/>
              <a:defRPr sz="1300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200"/>
              <a:buFont typeface="Malgun Gothic"/>
              <a:buNone/>
              <a:defRPr sz="1200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1000"/>
              <a:buFont typeface="Malgun Gothic"/>
              <a:buNone/>
              <a:defRPr sz="1000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900"/>
              <a:buFont typeface="Malgun Gothic"/>
              <a:buNone/>
              <a:defRPr sz="900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900"/>
              <a:buFont typeface="Malgun Gothic"/>
              <a:buNone/>
              <a:defRPr sz="900"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ft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dt" idx="10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;p9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2;p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3;p9"/>
          <p:cNvSpPr/>
          <p:nvPr/>
        </p:nvSpPr>
        <p:spPr>
          <a:xfrm rot="10800000" flipH="1">
            <a:off x="7213577" y="360247"/>
            <a:ext cx="4978425" cy="910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9"/>
          <p:cNvSpPr/>
          <p:nvPr/>
        </p:nvSpPr>
        <p:spPr>
          <a:xfrm rot="10800000" flipH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9"/>
          <p:cNvSpPr/>
          <p:nvPr/>
        </p:nvSpPr>
        <p:spPr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6;p9"/>
          <p:cNvSpPr/>
          <p:nvPr/>
        </p:nvSpPr>
        <p:spPr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;p9"/>
          <p:cNvSpPr/>
          <p:nvPr/>
        </p:nvSpPr>
        <p:spPr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8;p9"/>
          <p:cNvSpPr/>
          <p:nvPr/>
        </p:nvSpPr>
        <p:spPr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9;p9"/>
          <p:cNvSpPr/>
          <p:nvPr/>
        </p:nvSpPr>
        <p:spPr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0;p9"/>
          <p:cNvSpPr/>
          <p:nvPr/>
        </p:nvSpPr>
        <p:spPr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1;p9"/>
          <p:cNvSpPr/>
          <p:nvPr/>
        </p:nvSpPr>
        <p:spPr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9"/>
          <p:cNvSpPr/>
          <p:nvPr/>
        </p:nvSpPr>
        <p:spPr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9"/>
          <p:cNvSpPr txBox="1"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Malgun Gothic"/>
              <a:buNone/>
              <a:defRPr sz="4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300"/>
              </a:spcBef>
              <a:spcAft>
                <a:spcPts val="0"/>
              </a:spcAft>
              <a:buClr>
                <a:srgbClr val="297D53"/>
              </a:buClr>
              <a:buSzPts val="2800"/>
              <a:buFont typeface="Georgia"/>
              <a:buChar char="•"/>
              <a:defRPr sz="28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93700" algn="l" rtl="0">
              <a:spcBef>
                <a:spcPts val="300"/>
              </a:spcBef>
              <a:spcAft>
                <a:spcPts val="0"/>
              </a:spcAft>
              <a:buClr>
                <a:srgbClr val="4A7B29"/>
              </a:buClr>
              <a:buSzPts val="2600"/>
              <a:buFont typeface="Georgia"/>
              <a:buChar char="▫"/>
              <a:defRPr sz="26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300"/>
              </a:spcBef>
              <a:spcAft>
                <a:spcPts val="0"/>
              </a:spcAft>
              <a:buClr>
                <a:srgbClr val="4C661A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68300" algn="l" rtl="0">
              <a:spcBef>
                <a:spcPts val="300"/>
              </a:spcBef>
              <a:spcAft>
                <a:spcPts val="0"/>
              </a:spcAft>
              <a:buClr>
                <a:srgbClr val="4C661A"/>
              </a:buClr>
              <a:buSzPts val="2200"/>
              <a:buFont typeface="Noto Sans Symbols"/>
              <a:buChar char="●"/>
              <a:defRPr sz="22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300"/>
              </a:spcBef>
              <a:spcAft>
                <a:spcPts val="0"/>
              </a:spcAft>
              <a:buClr>
                <a:srgbClr val="4C661A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spcBef>
                <a:spcPts val="300"/>
              </a:spcBef>
              <a:spcAft>
                <a:spcPts val="0"/>
              </a:spcAft>
              <a:buClr>
                <a:srgbClr val="4C661A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00"/>
              </a:spcBef>
              <a:spcAft>
                <a:spcPts val="0"/>
              </a:spcAft>
              <a:buClr>
                <a:srgbClr val="4C661A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rgbClr val="4C661A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rgbClr val="4C661A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4A7B2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4A7B2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"/>
          <p:cNvSpPr txBox="1">
            <a:spLocks noGrp="1"/>
          </p:cNvSpPr>
          <p:nvPr>
            <p:ph type="ctrTitle"/>
          </p:nvPr>
        </p:nvSpPr>
        <p:spPr>
          <a:xfrm>
            <a:off x="457200" y="275209"/>
            <a:ext cx="11277600" cy="315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모바일컴퓨팅과응용_02 (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주간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-US" dirty="0">
                <a:latin typeface="Arial"/>
                <a:ea typeface="Arial"/>
                <a:cs typeface="Arial"/>
                <a:sym typeface="Arial"/>
              </a:rPr>
            </a:b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교수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황경호</a:t>
            </a:r>
            <a:br>
              <a:rPr lang="en-US" dirty="0">
                <a:latin typeface="Arial"/>
                <a:ea typeface="Arial"/>
                <a:cs typeface="Arial"/>
                <a:sym typeface="Arial"/>
              </a:rPr>
            </a:br>
            <a:br>
              <a:rPr lang="en-US" dirty="0"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dirty="0"/>
              <a:t>최종프로젝트</a:t>
            </a:r>
            <a:r>
              <a:rPr lang="en-US" altLang="ko-KR" dirty="0"/>
              <a:t>.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"/>
          <p:cNvSpPr txBox="1">
            <a:spLocks noGrp="1"/>
          </p:cNvSpPr>
          <p:nvPr>
            <p:ph type="subTitle" idx="1"/>
          </p:nvPr>
        </p:nvSpPr>
        <p:spPr>
          <a:xfrm>
            <a:off x="609599" y="4287914"/>
            <a:ext cx="11277599" cy="238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4008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컴퓨터공학과 20201723 김가람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1.7291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3B73B0-D314-BEFF-FEF6-3B4AB499B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491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1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1.7291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13309F-153C-5429-FCA3-7FEBC1410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16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6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1.7291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E9F131-C24F-163B-1C17-F63AF4FF3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111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1.7291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8C473A-A211-EC0A-40A7-470E1159E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0800"/>
            <a:ext cx="7495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6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1.7291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AC05A3-5C2E-48D4-1A19-E0AD18991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2358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61B51C-E42A-EEC9-01D2-F9DBB550C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585" y="0"/>
            <a:ext cx="4577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1.7291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23A8D6-900F-6CA8-479E-F84FA81B1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87019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167A8D-0509-F93C-E259-882A836A6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523" y="0"/>
            <a:ext cx="4117986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B09810-85A1-2ACB-E752-60F59BF86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657" y="0"/>
            <a:ext cx="4396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9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1.7291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99E6F0-DD64-A7C8-9CB1-4F57F411F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"/>
            <a:ext cx="365660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6D55CE-CCF1-AD4B-3942-395B79B1E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00" y="704850"/>
            <a:ext cx="44958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9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1.7291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026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1.7291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0" y="1394046"/>
            <a:ext cx="12192000" cy="317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sz="1700" b="0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163284" y="698961"/>
            <a:ext cx="1161703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앱이름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alt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GameMotive</a:t>
            </a:r>
            <a:endParaRPr lang="en-US" altLang="ko-K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기능요약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자신이 플레이한 게임의 내용 입력 및 저장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간단히 말하면 운동일지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헬스기록 앱의 게임 버전</a:t>
            </a:r>
            <a:endParaRPr lang="en-US" altLang="ko-K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916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1.7291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8242127" y="883611"/>
            <a:ext cx="3979594" cy="58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게임종류 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이름 입력</a:t>
            </a: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 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오늘 게임 플레이</a:t>
            </a: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en-US" altLang="ko-KR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내 달성할 목표 입력    예시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(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스타크래프트 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연승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롤 </a:t>
            </a:r>
            <a:r>
              <a:rPr lang="en-US" altLang="ko-KR" sz="1700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lp</a:t>
            </a:r>
            <a:r>
              <a:rPr lang="en-US" altLang="ko-KR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100</a:t>
            </a: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 올리기</a:t>
            </a:r>
            <a:r>
              <a:rPr lang="en-US" altLang="ko-KR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달성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? :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 달성 여부 입력</a:t>
            </a: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b="0" i="0" u="none" strike="noStrike" cap="none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성공시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성공버튼 클릭</a:t>
            </a: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b="0" i="0" u="none" strike="noStrike" cap="none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실패시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실패버튼 클릭과</a:t>
            </a: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en-US" altLang="ko-KR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진행도 입력</a:t>
            </a: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lang="en-US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시작 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타이머 입력</a:t>
            </a: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b="0" i="0" u="none" strike="noStrike" cap="none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타이머가 시작되며 시작버튼은 재개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정지 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초기화 버튼으로 변환</a:t>
            </a: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lang="en-US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저장 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내용 날짜에 맞게 달력에 저장</a:t>
            </a: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 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입력내용 모두 삭제</a:t>
            </a: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 입력 후 검색 클릭 시 유튜브에 </a:t>
            </a:r>
            <a:r>
              <a:rPr lang="ko-KR" altLang="en-US" sz="1700" b="0" i="0" u="none" strike="noStrike" cap="none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검색후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유튜브로 화면 이동</a:t>
            </a:r>
            <a:endParaRPr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163284" y="698961"/>
            <a:ext cx="116170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</a:t>
            </a:r>
            <a:endParaRPr lang="ko-KR" alt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그림 10" descr="텍스트, 친필, 번호, 폰트이(가) 표시된 사진&#10;&#10;자동 생성된 설명">
            <a:extLst>
              <a:ext uri="{FF2B5EF4-FFF2-40B4-BE49-F238E27FC236}">
                <a16:creationId xmlns:a16="http://schemas.microsoft.com/office/drawing/2014/main" id="{3B8C6D1D-08FA-E22E-15BF-4D4823F18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7" t="7264" r="27033" b="30724"/>
          <a:stretch/>
        </p:blipFill>
        <p:spPr>
          <a:xfrm>
            <a:off x="0" y="2033693"/>
            <a:ext cx="6257771" cy="4125346"/>
          </a:xfrm>
          <a:prstGeom prst="rect">
            <a:avLst/>
          </a:prstGeom>
        </p:spPr>
      </p:pic>
      <p:pic>
        <p:nvPicPr>
          <p:cNvPr id="12" name="그림 11" descr="텍스트, 스크린샷, 인간의 얼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BEF7147-F807-D719-28BF-7ED11B4238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07" b="20328"/>
          <a:stretch/>
        </p:blipFill>
        <p:spPr>
          <a:xfrm>
            <a:off x="6347988" y="2620497"/>
            <a:ext cx="1995182" cy="339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1.7291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0" y="1394046"/>
            <a:ext cx="12192000" cy="317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sz="1700" b="0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163284" y="698961"/>
            <a:ext cx="116170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달력</a:t>
            </a:r>
            <a:endParaRPr lang="ko-KR" alt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11B5AD-1F03-9E44-BA1B-5DBCF6F6ABB7}"/>
              </a:ext>
            </a:extLst>
          </p:cNvPr>
          <p:cNvGrpSpPr/>
          <p:nvPr/>
        </p:nvGrpSpPr>
        <p:grpSpPr>
          <a:xfrm>
            <a:off x="163284" y="1720892"/>
            <a:ext cx="3748337" cy="4243527"/>
            <a:chOff x="1023781" y="1640993"/>
            <a:chExt cx="3748337" cy="424352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17CD46A-62CE-24D3-650A-5F6F4C2B6D4C}"/>
                </a:ext>
              </a:extLst>
            </p:cNvPr>
            <p:cNvGrpSpPr/>
            <p:nvPr/>
          </p:nvGrpSpPr>
          <p:grpSpPr>
            <a:xfrm>
              <a:off x="1023781" y="1640993"/>
              <a:ext cx="3748337" cy="4243527"/>
              <a:chOff x="2095338" y="1625788"/>
              <a:chExt cx="3748337" cy="4243527"/>
            </a:xfrm>
          </p:grpSpPr>
          <p:pic>
            <p:nvPicPr>
              <p:cNvPr id="6" name="그림 5" descr="직사각형, 평행, 라인, 사각형이(가) 표시된 사진&#10;&#10;자동 생성된 설명">
                <a:extLst>
                  <a:ext uri="{FF2B5EF4-FFF2-40B4-BE49-F238E27FC236}">
                    <a16:creationId xmlns:a16="http://schemas.microsoft.com/office/drawing/2014/main" id="{FE364A6B-DCCD-8233-2A32-0BB58598EA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03" t="17872" r="29320" b="9252"/>
              <a:stretch/>
            </p:blipFill>
            <p:spPr>
              <a:xfrm rot="5400000">
                <a:off x="1847743" y="1873383"/>
                <a:ext cx="4243527" cy="3748337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11CCDDD8-037A-28B6-7002-F2E51E1A7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9448" y="2005132"/>
                <a:ext cx="2660116" cy="2152376"/>
              </a:xfrm>
              <a:prstGeom prst="rect">
                <a:avLst/>
              </a:prstGeom>
            </p:spPr>
          </p:pic>
        </p:grpSp>
        <p:pic>
          <p:nvPicPr>
            <p:cNvPr id="10" name="그림 9" descr="텍스트, 평행, 친필, 번호이(가) 표시된 사진&#10;&#10;자동 생성된 설명">
              <a:extLst>
                <a:ext uri="{FF2B5EF4-FFF2-40B4-BE49-F238E27FC236}">
                  <a16:creationId xmlns:a16="http://schemas.microsoft.com/office/drawing/2014/main" id="{8BA7179E-5F04-59D5-1F73-A22E33E71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243" t="23001" r="24531" b="20543"/>
            <a:stretch/>
          </p:blipFill>
          <p:spPr>
            <a:xfrm rot="5400000">
              <a:off x="2616822" y="3655260"/>
              <a:ext cx="764264" cy="3164351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5C980FB-DA4E-373F-3233-C7FF618F7616}"/>
              </a:ext>
            </a:extLst>
          </p:cNvPr>
          <p:cNvGrpSpPr/>
          <p:nvPr/>
        </p:nvGrpSpPr>
        <p:grpSpPr>
          <a:xfrm>
            <a:off x="3811349" y="1720891"/>
            <a:ext cx="4569301" cy="4243528"/>
            <a:chOff x="4584760" y="1543340"/>
            <a:chExt cx="4569301" cy="4243528"/>
          </a:xfrm>
        </p:grpSpPr>
        <p:pic>
          <p:nvPicPr>
            <p:cNvPr id="14" name="그림 13" descr="텍스트, 친필, 평행, 라인이(가) 표시된 사진&#10;&#10;자동 생성된 설명">
              <a:extLst>
                <a:ext uri="{FF2B5EF4-FFF2-40B4-BE49-F238E27FC236}">
                  <a16:creationId xmlns:a16="http://schemas.microsoft.com/office/drawing/2014/main" id="{E242C388-9C87-374F-1C2F-0B2A70449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482" t="29576" r="30626" b="-1205"/>
            <a:stretch/>
          </p:blipFill>
          <p:spPr>
            <a:xfrm rot="5400000">
              <a:off x="4747647" y="1380453"/>
              <a:ext cx="4243528" cy="4569301"/>
            </a:xfrm>
            <a:prstGeom prst="rect">
              <a:avLst/>
            </a:prstGeom>
          </p:spPr>
        </p:pic>
        <p:pic>
          <p:nvPicPr>
            <p:cNvPr id="15" name="그림 14" descr="텍스트, 평행, 친필, 번호이(가) 표시된 사진&#10;&#10;자동 생성된 설명">
              <a:extLst>
                <a:ext uri="{FF2B5EF4-FFF2-40B4-BE49-F238E27FC236}">
                  <a16:creationId xmlns:a16="http://schemas.microsoft.com/office/drawing/2014/main" id="{D15817BB-DE4F-F4EE-EF50-EE06439C49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243" t="23001" r="24531" b="20543"/>
            <a:stretch/>
          </p:blipFill>
          <p:spPr>
            <a:xfrm rot="5400000">
              <a:off x="6897343" y="3631957"/>
              <a:ext cx="764264" cy="3164351"/>
            </a:xfrm>
            <a:prstGeom prst="rect">
              <a:avLst/>
            </a:prstGeom>
          </p:spPr>
        </p:pic>
      </p:grpSp>
      <p:sp>
        <p:nvSpPr>
          <p:cNvPr id="17" name="Google Shape;121;p2">
            <a:extLst>
              <a:ext uri="{FF2B5EF4-FFF2-40B4-BE49-F238E27FC236}">
                <a16:creationId xmlns:a16="http://schemas.microsoft.com/office/drawing/2014/main" id="{7541CE15-497F-457D-A723-2EB6AB044A87}"/>
              </a:ext>
            </a:extLst>
          </p:cNvPr>
          <p:cNvSpPr txBox="1"/>
          <p:nvPr/>
        </p:nvSpPr>
        <p:spPr>
          <a:xfrm>
            <a:off x="8450763" y="1746405"/>
            <a:ext cx="3625049" cy="5789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날짜 </a:t>
            </a:r>
            <a:r>
              <a:rPr lang="ko-KR" altLang="en-US" sz="1700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화면 </a:t>
            </a:r>
            <a:r>
              <a:rPr lang="ko-KR" altLang="en-US" sz="1700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맨위에</a:t>
            </a: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저장된 게임 로그 확인</a:t>
            </a:r>
            <a:endParaRPr lang="en-US" altLang="ko-KR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lang="en-US" altLang="ko-KR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en-US" altLang="ko-KR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</a:t>
            </a: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다시 달력 메인 화면으로 </a:t>
            </a:r>
            <a:r>
              <a:rPr lang="ko-KR" altLang="en-US" sz="1700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돌아감</a:t>
            </a:r>
            <a:endParaRPr lang="en-US" altLang="ko-KR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lang="en-US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05F4597-16AE-EA0C-1AD7-99C9D6212129}"/>
              </a:ext>
            </a:extLst>
          </p:cNvPr>
          <p:cNvSpPr/>
          <p:nvPr/>
        </p:nvSpPr>
        <p:spPr>
          <a:xfrm rot="10800000">
            <a:off x="8675374" y="2699534"/>
            <a:ext cx="355021" cy="882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텍스트, 평행, 친필, 라인이(가) 표시된 사진&#10;&#10;자동 생성된 설명">
            <a:extLst>
              <a:ext uri="{FF2B5EF4-FFF2-40B4-BE49-F238E27FC236}">
                <a16:creationId xmlns:a16="http://schemas.microsoft.com/office/drawing/2014/main" id="{24366016-6E57-9B5D-B394-A51DBE9593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064" t="32708" r="31455"/>
          <a:stretch/>
        </p:blipFill>
        <p:spPr>
          <a:xfrm rot="5400000">
            <a:off x="4296045" y="2032532"/>
            <a:ext cx="4349926" cy="3819286"/>
          </a:xfrm>
          <a:prstGeom prst="rect">
            <a:avLst/>
          </a:prstGeom>
        </p:spPr>
      </p:pic>
      <p:pic>
        <p:nvPicPr>
          <p:cNvPr id="23" name="그림 22" descr="텍스트, 평행, 친필, 번호이(가) 표시된 사진&#10;&#10;자동 생성된 설명">
            <a:extLst>
              <a:ext uri="{FF2B5EF4-FFF2-40B4-BE49-F238E27FC236}">
                <a16:creationId xmlns:a16="http://schemas.microsoft.com/office/drawing/2014/main" id="{87B11A9F-2547-6E46-3FBA-502A8C45D5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194" t="31847" r="33086" b="5605"/>
          <a:stretch/>
        </p:blipFill>
        <p:spPr>
          <a:xfrm rot="5400000">
            <a:off x="6181537" y="3901392"/>
            <a:ext cx="846805" cy="3389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1.7291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79771F-670F-0F4B-C768-26C75D0D9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908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1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1.7291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EDBB85-580A-2118-BBF7-21D804CA1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16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2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1.7291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C3F94A-A3AF-C961-EDFA-FC446170B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46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4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1.7291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C50345-5D1A-93B3-08E3-57468D2D8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589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1.7291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664365-B932-0194-F3F7-03F4669C0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19" y="0"/>
            <a:ext cx="8354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0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교육 프레젠테이션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832</Words>
  <Application>Microsoft Office PowerPoint</Application>
  <PresentationFormat>와이드스크린</PresentationFormat>
  <Paragraphs>95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Malgun Gothic</vt:lpstr>
      <vt:lpstr>Arial</vt:lpstr>
      <vt:lpstr>Calibri</vt:lpstr>
      <vt:lpstr>Georgia</vt:lpstr>
      <vt:lpstr>교육 프레젠테이션</vt:lpstr>
      <vt:lpstr>모바일컴퓨팅과응용_02 (주간) 교수 황경호  최종프로젝트.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모바일컴퓨팅과응용_02 (주간) 교수 황경호  과제3. 계산기</dc:title>
  <dc:creator>user</dc:creator>
  <cp:lastModifiedBy>가람 김</cp:lastModifiedBy>
  <cp:revision>36</cp:revision>
  <dcterms:created xsi:type="dcterms:W3CDTF">2023-03-28T02:41:28Z</dcterms:created>
  <dcterms:modified xsi:type="dcterms:W3CDTF">2024-12-25T12:08:21Z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0x010100108F0D22CFBC734BB5A385A60C878762</vt:lpwstr>
  </property>
</Properties>
</file>